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86" r:id="rId6"/>
    <p:sldId id="287" r:id="rId7"/>
    <p:sldId id="272" r:id="rId8"/>
    <p:sldId id="259" r:id="rId9"/>
    <p:sldId id="260" r:id="rId10"/>
    <p:sldId id="261" r:id="rId11"/>
    <p:sldId id="274" r:id="rId12"/>
    <p:sldId id="277" r:id="rId13"/>
    <p:sldId id="275" r:id="rId14"/>
    <p:sldId id="270" r:id="rId15"/>
    <p:sldId id="262" r:id="rId16"/>
    <p:sldId id="263" r:id="rId17"/>
    <p:sldId id="264" r:id="rId18"/>
    <p:sldId id="278" r:id="rId19"/>
    <p:sldId id="265" r:id="rId20"/>
    <p:sldId id="266" r:id="rId21"/>
    <p:sldId id="279" r:id="rId22"/>
    <p:sldId id="268" r:id="rId23"/>
    <p:sldId id="281" r:id="rId24"/>
    <p:sldId id="288" r:id="rId25"/>
    <p:sldId id="285" r:id="rId26"/>
    <p:sldId id="269" r:id="rId27"/>
    <p:sldId id="284" r:id="rId28"/>
    <p:sldId id="283" r:id="rId29"/>
    <p:sldId id="280" r:id="rId30"/>
    <p:sldId id="282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>
        <p:scale>
          <a:sx n="73" d="100"/>
          <a:sy n="73" d="100"/>
        </p:scale>
        <p:origin x="-112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244BA-8DD9-47E2-925A-6DDC9937413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DE97A27-2E4F-4156-BBAE-8EDAD002FDE5}">
      <dgm:prSet phldrT="[文字]"/>
      <dgm:spPr/>
      <dgm:t>
        <a:bodyPr/>
        <a:lstStyle/>
        <a:p>
          <a:r>
            <a:rPr lang="en-US" altLang="zh-TW" dirty="0" smtClean="0"/>
            <a:t>bank of </a:t>
          </a:r>
          <a:r>
            <a:rPr lang="en-US" altLang="zh-TW" dirty="0" err="1" smtClean="0"/>
            <a:t>america</a:t>
          </a:r>
          <a:endParaRPr lang="zh-TW" altLang="en-US" dirty="0"/>
        </a:p>
      </dgm:t>
    </dgm:pt>
    <dgm:pt modelId="{7A040FA6-2501-4B9A-8952-D4078EAE7A57}" type="parTrans" cxnId="{6A23E696-1E20-440A-9C2B-C765740FD389}">
      <dgm:prSet/>
      <dgm:spPr/>
      <dgm:t>
        <a:bodyPr/>
        <a:lstStyle/>
        <a:p>
          <a:endParaRPr lang="zh-TW" altLang="en-US"/>
        </a:p>
      </dgm:t>
    </dgm:pt>
    <dgm:pt modelId="{A4721062-AB20-46F1-996F-63CB0022D307}" type="sibTrans" cxnId="{6A23E696-1E20-440A-9C2B-C765740FD389}">
      <dgm:prSet/>
      <dgm:spPr/>
      <dgm:t>
        <a:bodyPr/>
        <a:lstStyle/>
        <a:p>
          <a:endParaRPr lang="zh-TW" altLang="en-US"/>
        </a:p>
      </dgm:t>
    </dgm:pt>
    <dgm:pt modelId="{262707C7-C7C1-4764-9F28-AFDE643D99F9}">
      <dgm:prSet phldrT="[文字]"/>
      <dgm:spPr/>
      <dgm:t>
        <a:bodyPr/>
        <a:lstStyle/>
        <a:p>
          <a:r>
            <a:rPr lang="en-US" altLang="zh-TW" dirty="0" smtClean="0"/>
            <a:t>bank </a:t>
          </a:r>
          <a:r>
            <a:rPr lang="en-US" altLang="zh-TW" dirty="0" err="1" smtClean="0"/>
            <a:t>ofamerica</a:t>
          </a:r>
          <a:r>
            <a:rPr lang="en-US" altLang="zh-TW" dirty="0" smtClean="0"/>
            <a:t> online</a:t>
          </a:r>
          <a:endParaRPr lang="zh-TW" altLang="en-US" dirty="0"/>
        </a:p>
      </dgm:t>
    </dgm:pt>
    <dgm:pt modelId="{AD638AE4-8DF4-49F1-8834-69AD7A5C8551}" type="parTrans" cxnId="{4CAB0A18-E1DF-4F86-9DBC-7BA3EE9146A1}">
      <dgm:prSet/>
      <dgm:spPr/>
      <dgm:t>
        <a:bodyPr/>
        <a:lstStyle/>
        <a:p>
          <a:endParaRPr lang="zh-TW" altLang="en-US"/>
        </a:p>
      </dgm:t>
    </dgm:pt>
    <dgm:pt modelId="{384060DC-3BBE-46BE-A5EB-450A46FA631B}" type="sibTrans" cxnId="{4CAB0A18-E1DF-4F86-9DBC-7BA3EE9146A1}">
      <dgm:prSet/>
      <dgm:spPr/>
      <dgm:t>
        <a:bodyPr/>
        <a:lstStyle/>
        <a:p>
          <a:endParaRPr lang="zh-TW" altLang="en-US"/>
        </a:p>
      </dgm:t>
    </dgm:pt>
    <dgm:pt modelId="{C793DA37-E547-48D2-A054-D8ADE110A838}">
      <dgm:prSet phldrT="[文字]"/>
      <dgm:spPr/>
      <dgm:t>
        <a:bodyPr/>
        <a:lstStyle/>
        <a:p>
          <a:r>
            <a:rPr lang="en-US" altLang="zh-TW" dirty="0" err="1" smtClean="0"/>
            <a:t>facebook</a:t>
          </a:r>
          <a:r>
            <a:rPr lang="en-US" altLang="zh-TW" dirty="0" smtClean="0"/>
            <a:t> login</a:t>
          </a:r>
          <a:endParaRPr lang="zh-TW" altLang="en-US" dirty="0"/>
        </a:p>
      </dgm:t>
    </dgm:pt>
    <dgm:pt modelId="{A928E78A-B488-4D7E-97FA-C076ED3BA64F}" type="parTrans" cxnId="{B6DAFA8C-211A-43DC-A062-A7CD9D93A71E}">
      <dgm:prSet/>
      <dgm:spPr/>
      <dgm:t>
        <a:bodyPr/>
        <a:lstStyle/>
        <a:p>
          <a:endParaRPr lang="zh-TW" altLang="en-US"/>
        </a:p>
      </dgm:t>
    </dgm:pt>
    <dgm:pt modelId="{E0A6EF41-BDAC-4ED6-97D3-BE9513A497CD}" type="sibTrans" cxnId="{B6DAFA8C-211A-43DC-A062-A7CD9D93A71E}">
      <dgm:prSet/>
      <dgm:spPr/>
      <dgm:t>
        <a:bodyPr/>
        <a:lstStyle/>
        <a:p>
          <a:endParaRPr lang="zh-TW" altLang="en-US"/>
        </a:p>
      </dgm:t>
    </dgm:pt>
    <dgm:pt modelId="{8126B66E-B30D-4797-BF79-246D37B75026}">
      <dgm:prSet phldrT="[文字]"/>
      <dgm:spPr/>
      <dgm:t>
        <a:bodyPr/>
        <a:lstStyle/>
        <a:p>
          <a:r>
            <a:rPr lang="en-US" altLang="zh-TW" dirty="0" err="1" smtClean="0"/>
            <a:t>facebook</a:t>
          </a:r>
          <a:endParaRPr lang="zh-TW" altLang="en-US" dirty="0"/>
        </a:p>
      </dgm:t>
    </dgm:pt>
    <dgm:pt modelId="{0B8BD352-3318-469B-9E10-2ACF562551B4}" type="parTrans" cxnId="{FD670494-4DE3-489C-AC43-ABEA06089703}">
      <dgm:prSet/>
      <dgm:spPr/>
      <dgm:t>
        <a:bodyPr/>
        <a:lstStyle/>
        <a:p>
          <a:endParaRPr lang="zh-TW" altLang="en-US"/>
        </a:p>
      </dgm:t>
    </dgm:pt>
    <dgm:pt modelId="{7F36017C-8157-49A1-8191-3BCB5DB3C013}" type="sibTrans" cxnId="{FD670494-4DE3-489C-AC43-ABEA06089703}">
      <dgm:prSet/>
      <dgm:spPr/>
      <dgm:t>
        <a:bodyPr/>
        <a:lstStyle/>
        <a:p>
          <a:endParaRPr lang="zh-TW" altLang="en-US"/>
        </a:p>
      </dgm:t>
    </dgm:pt>
    <dgm:pt modelId="{7D04D6E0-FAA5-42A1-B954-307CC0A534EF}" type="pres">
      <dgm:prSet presAssocID="{BC3244BA-8DD9-47E2-925A-6DDC99374130}" presName="Name0" presStyleCnt="0">
        <dgm:presLayoutVars>
          <dgm:dir/>
          <dgm:animLvl val="lvl"/>
          <dgm:resizeHandles val="exact"/>
        </dgm:presLayoutVars>
      </dgm:prSet>
      <dgm:spPr/>
    </dgm:pt>
    <dgm:pt modelId="{72E74555-240C-4AD0-B31D-E06B98D1F700}" type="pres">
      <dgm:prSet presAssocID="{EDE97A27-2E4F-4156-BBAE-8EDAD002FDE5}" presName="parTxOnly" presStyleLbl="node1" presStyleIdx="0" presStyleCnt="4" custLinFactNeighborX="-1718" custLinFactNeighborY="-794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6F2087-8C41-45D1-AAF5-5931B52DF131}" type="pres">
      <dgm:prSet presAssocID="{A4721062-AB20-46F1-996F-63CB0022D307}" presName="parTxOnlySpace" presStyleCnt="0"/>
      <dgm:spPr/>
    </dgm:pt>
    <dgm:pt modelId="{CF389CD3-4E23-48D0-9AF2-15D5EAA544B4}" type="pres">
      <dgm:prSet presAssocID="{262707C7-C7C1-4764-9F28-AFDE643D99F9}" presName="parTxOnly" presStyleLbl="node1" presStyleIdx="1" presStyleCnt="4" custLinFactNeighborX="-65458" custLinFactNeighborY="-794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24F7CF-4D1D-456D-9234-1EAB21285CE8}" type="pres">
      <dgm:prSet presAssocID="{384060DC-3BBE-46BE-A5EB-450A46FA631B}" presName="parTxOnlySpace" presStyleCnt="0"/>
      <dgm:spPr/>
    </dgm:pt>
    <dgm:pt modelId="{5EE2759D-AB6F-4122-AF50-8E13B16791F4}" type="pres">
      <dgm:prSet presAssocID="{C793DA37-E547-48D2-A054-D8ADE110A838}" presName="parTxOnly" presStyleLbl="node1" presStyleIdx="2" presStyleCnt="4" custLinFactX="-86546" custLinFactNeighborX="-100000" custLinFactNeighborY="69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BABDBE-8B0B-46D9-9BF6-3D4ADFF26B1A}" type="pres">
      <dgm:prSet presAssocID="{E0A6EF41-BDAC-4ED6-97D3-BE9513A497CD}" presName="parTxOnlySpace" presStyleCnt="0"/>
      <dgm:spPr/>
    </dgm:pt>
    <dgm:pt modelId="{CD92669C-36FB-46D9-88BD-6646EC011558}" type="pres">
      <dgm:prSet presAssocID="{8126B66E-B30D-4797-BF79-246D37B75026}" presName="parTxOnly" presStyleLbl="node1" presStyleIdx="3" presStyleCnt="4" custLinFactX="-248136" custLinFactNeighborX="-300000" custLinFactNeighborY="69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6DAFA8C-211A-43DC-A062-A7CD9D93A71E}" srcId="{BC3244BA-8DD9-47E2-925A-6DDC99374130}" destId="{C793DA37-E547-48D2-A054-D8ADE110A838}" srcOrd="2" destOrd="0" parTransId="{A928E78A-B488-4D7E-97FA-C076ED3BA64F}" sibTransId="{E0A6EF41-BDAC-4ED6-97D3-BE9513A497CD}"/>
    <dgm:cxn modelId="{A73A42D3-6DC7-4188-92B6-D1A1AAEB2C7B}" type="presOf" srcId="{262707C7-C7C1-4764-9F28-AFDE643D99F9}" destId="{CF389CD3-4E23-48D0-9AF2-15D5EAA544B4}" srcOrd="0" destOrd="0" presId="urn:microsoft.com/office/officeart/2005/8/layout/chevron1"/>
    <dgm:cxn modelId="{28DF93FA-6E35-42DD-A7B2-C9C62954B0F5}" type="presOf" srcId="{C793DA37-E547-48D2-A054-D8ADE110A838}" destId="{5EE2759D-AB6F-4122-AF50-8E13B16791F4}" srcOrd="0" destOrd="0" presId="urn:microsoft.com/office/officeart/2005/8/layout/chevron1"/>
    <dgm:cxn modelId="{6A23E696-1E20-440A-9C2B-C765740FD389}" srcId="{BC3244BA-8DD9-47E2-925A-6DDC99374130}" destId="{EDE97A27-2E4F-4156-BBAE-8EDAD002FDE5}" srcOrd="0" destOrd="0" parTransId="{7A040FA6-2501-4B9A-8952-D4078EAE7A57}" sibTransId="{A4721062-AB20-46F1-996F-63CB0022D307}"/>
    <dgm:cxn modelId="{0F2598FA-B6B3-4CF1-9AC1-5AF2F2844B09}" type="presOf" srcId="{BC3244BA-8DD9-47E2-925A-6DDC99374130}" destId="{7D04D6E0-FAA5-42A1-B954-307CC0A534EF}" srcOrd="0" destOrd="0" presId="urn:microsoft.com/office/officeart/2005/8/layout/chevron1"/>
    <dgm:cxn modelId="{A63CA8CA-B5BD-4DAC-BCA9-B22F46ADF2D7}" type="presOf" srcId="{EDE97A27-2E4F-4156-BBAE-8EDAD002FDE5}" destId="{72E74555-240C-4AD0-B31D-E06B98D1F700}" srcOrd="0" destOrd="0" presId="urn:microsoft.com/office/officeart/2005/8/layout/chevron1"/>
    <dgm:cxn modelId="{EC4C7CB6-6C71-434C-9B78-386FA5FB19FA}" type="presOf" srcId="{8126B66E-B30D-4797-BF79-246D37B75026}" destId="{CD92669C-36FB-46D9-88BD-6646EC011558}" srcOrd="0" destOrd="0" presId="urn:microsoft.com/office/officeart/2005/8/layout/chevron1"/>
    <dgm:cxn modelId="{FD670494-4DE3-489C-AC43-ABEA06089703}" srcId="{BC3244BA-8DD9-47E2-925A-6DDC99374130}" destId="{8126B66E-B30D-4797-BF79-246D37B75026}" srcOrd="3" destOrd="0" parTransId="{0B8BD352-3318-469B-9E10-2ACF562551B4}" sibTransId="{7F36017C-8157-49A1-8191-3BCB5DB3C013}"/>
    <dgm:cxn modelId="{4CAB0A18-E1DF-4F86-9DBC-7BA3EE9146A1}" srcId="{BC3244BA-8DD9-47E2-925A-6DDC99374130}" destId="{262707C7-C7C1-4764-9F28-AFDE643D99F9}" srcOrd="1" destOrd="0" parTransId="{AD638AE4-8DF4-49F1-8834-69AD7A5C8551}" sibTransId="{384060DC-3BBE-46BE-A5EB-450A46FA631B}"/>
    <dgm:cxn modelId="{11548FD1-1CB5-4B85-B632-C990C7A1454E}" type="presParOf" srcId="{7D04D6E0-FAA5-42A1-B954-307CC0A534EF}" destId="{72E74555-240C-4AD0-B31D-E06B98D1F700}" srcOrd="0" destOrd="0" presId="urn:microsoft.com/office/officeart/2005/8/layout/chevron1"/>
    <dgm:cxn modelId="{E2004DB5-DEEC-4A2F-A20F-B6EECF4DA146}" type="presParOf" srcId="{7D04D6E0-FAA5-42A1-B954-307CC0A534EF}" destId="{926F2087-8C41-45D1-AAF5-5931B52DF131}" srcOrd="1" destOrd="0" presId="urn:microsoft.com/office/officeart/2005/8/layout/chevron1"/>
    <dgm:cxn modelId="{BE06579B-2FF0-4249-B46B-6531B10EB7BC}" type="presParOf" srcId="{7D04D6E0-FAA5-42A1-B954-307CC0A534EF}" destId="{CF389CD3-4E23-48D0-9AF2-15D5EAA544B4}" srcOrd="2" destOrd="0" presId="urn:microsoft.com/office/officeart/2005/8/layout/chevron1"/>
    <dgm:cxn modelId="{CF5D020A-2BC6-4B19-870D-75024F4B45FF}" type="presParOf" srcId="{7D04D6E0-FAA5-42A1-B954-307CC0A534EF}" destId="{A324F7CF-4D1D-456D-9234-1EAB21285CE8}" srcOrd="3" destOrd="0" presId="urn:microsoft.com/office/officeart/2005/8/layout/chevron1"/>
    <dgm:cxn modelId="{DA6AF667-5AFE-488B-8863-5EDA9F4128B8}" type="presParOf" srcId="{7D04D6E0-FAA5-42A1-B954-307CC0A534EF}" destId="{5EE2759D-AB6F-4122-AF50-8E13B16791F4}" srcOrd="4" destOrd="0" presId="urn:microsoft.com/office/officeart/2005/8/layout/chevron1"/>
    <dgm:cxn modelId="{21A41C3A-4C92-4A2D-AC0B-0636D27468F5}" type="presParOf" srcId="{7D04D6E0-FAA5-42A1-B954-307CC0A534EF}" destId="{E2BABDBE-8B0B-46D9-9BF6-3D4ADFF26B1A}" srcOrd="5" destOrd="0" presId="urn:microsoft.com/office/officeart/2005/8/layout/chevron1"/>
    <dgm:cxn modelId="{2D34C0AB-7D4F-457F-B638-DAD3FF2B4549}" type="presParOf" srcId="{7D04D6E0-FAA5-42A1-B954-307CC0A534EF}" destId="{CD92669C-36FB-46D9-88BD-6646EC01155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74555-240C-4AD0-B31D-E06B98D1F700}">
      <dsp:nvSpPr>
        <dsp:cNvPr id="0" name=""/>
        <dsp:cNvSpPr/>
      </dsp:nvSpPr>
      <dsp:spPr>
        <a:xfrm>
          <a:off x="0" y="440566"/>
          <a:ext cx="1652703" cy="661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bank of </a:t>
          </a:r>
          <a:r>
            <a:rPr lang="en-US" altLang="zh-TW" sz="1500" kern="1200" dirty="0" err="1" smtClean="0"/>
            <a:t>america</a:t>
          </a:r>
          <a:endParaRPr lang="zh-TW" altLang="en-US" sz="1500" kern="1200" dirty="0"/>
        </a:p>
      </dsp:txBody>
      <dsp:txXfrm>
        <a:off x="330541" y="440566"/>
        <a:ext cx="991622" cy="661081"/>
      </dsp:txXfrm>
    </dsp:sp>
    <dsp:sp modelId="{CF389CD3-4E23-48D0-9AF2-15D5EAA544B4}">
      <dsp:nvSpPr>
        <dsp:cNvPr id="0" name=""/>
        <dsp:cNvSpPr/>
      </dsp:nvSpPr>
      <dsp:spPr>
        <a:xfrm>
          <a:off x="1382089" y="440566"/>
          <a:ext cx="1652703" cy="661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bank </a:t>
          </a:r>
          <a:r>
            <a:rPr lang="en-US" altLang="zh-TW" sz="1500" kern="1200" dirty="0" err="1" smtClean="0"/>
            <a:t>ofamerica</a:t>
          </a:r>
          <a:r>
            <a:rPr lang="en-US" altLang="zh-TW" sz="1500" kern="1200" dirty="0" smtClean="0"/>
            <a:t> online</a:t>
          </a:r>
          <a:endParaRPr lang="zh-TW" altLang="en-US" sz="1500" kern="1200" dirty="0"/>
        </a:p>
      </dsp:txBody>
      <dsp:txXfrm>
        <a:off x="1712630" y="440566"/>
        <a:ext cx="991622" cy="661081"/>
      </dsp:txXfrm>
    </dsp:sp>
    <dsp:sp modelId="{5EE2759D-AB6F-4122-AF50-8E13B16791F4}">
      <dsp:nvSpPr>
        <dsp:cNvPr id="0" name=""/>
        <dsp:cNvSpPr/>
      </dsp:nvSpPr>
      <dsp:spPr>
        <a:xfrm>
          <a:off x="1382086" y="1427771"/>
          <a:ext cx="1652703" cy="661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err="1" smtClean="0"/>
            <a:t>facebook</a:t>
          </a:r>
          <a:r>
            <a:rPr lang="en-US" altLang="zh-TW" sz="1500" kern="1200" dirty="0" smtClean="0"/>
            <a:t> login</a:t>
          </a:r>
          <a:endParaRPr lang="zh-TW" altLang="en-US" sz="1500" kern="1200" dirty="0"/>
        </a:p>
      </dsp:txBody>
      <dsp:txXfrm>
        <a:off x="1712627" y="1427771"/>
        <a:ext cx="991622" cy="661081"/>
      </dsp:txXfrm>
    </dsp:sp>
    <dsp:sp modelId="{CD92669C-36FB-46D9-88BD-6646EC011558}">
      <dsp:nvSpPr>
        <dsp:cNvPr id="0" name=""/>
        <dsp:cNvSpPr/>
      </dsp:nvSpPr>
      <dsp:spPr>
        <a:xfrm>
          <a:off x="0" y="1427771"/>
          <a:ext cx="1652703" cy="6610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err="1" smtClean="0"/>
            <a:t>facebook</a:t>
          </a:r>
          <a:endParaRPr lang="zh-TW" altLang="en-US" sz="1500" kern="1200" dirty="0"/>
        </a:p>
      </dsp:txBody>
      <dsp:txXfrm>
        <a:off x="330541" y="1427771"/>
        <a:ext cx="991622" cy="66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1501D7-B965-45C7-A70B-D4183BD23423}" type="datetimeFigureOut">
              <a:rPr lang="zh-TW" altLang="en-US" smtClean="0"/>
              <a:t>2013/2/17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F93BAD-9BC1-4F7E-B95C-F26BA3D9FE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9104" y="260648"/>
            <a:ext cx="8064896" cy="2880320"/>
          </a:xfrm>
        </p:spPr>
        <p:txBody>
          <a:bodyPr>
            <a:noAutofit/>
          </a:bodyPr>
          <a:lstStyle/>
          <a:p>
            <a:r>
              <a:rPr lang="en-US" altLang="zh-TW" sz="4400" b="1" dirty="0"/>
              <a:t>Learning to Suggest:  </a:t>
            </a:r>
            <a:r>
              <a:rPr lang="en-US" altLang="zh-TW" sz="4400" b="1" dirty="0" smtClean="0"/>
              <a:t>A </a:t>
            </a:r>
            <a:r>
              <a:rPr lang="en-US" altLang="zh-TW" sz="4400" b="1" dirty="0"/>
              <a:t>Machine Learning </a:t>
            </a:r>
            <a:r>
              <a:rPr lang="en-US" altLang="zh-TW" sz="4400" b="1" dirty="0" smtClean="0"/>
              <a:t>Framework for Ranking Query Suggestions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429000"/>
            <a:ext cx="7344816" cy="2664296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Date: </a:t>
            </a:r>
            <a:r>
              <a:rPr lang="en-US" altLang="zh-TW" dirty="0" smtClean="0"/>
              <a:t>2013/02/18</a:t>
            </a:r>
            <a:endParaRPr lang="en-US" altLang="zh-TW" dirty="0"/>
          </a:p>
          <a:p>
            <a:r>
              <a:rPr lang="en-US" altLang="zh-TW" dirty="0"/>
              <a:t>Author: </a:t>
            </a:r>
            <a:r>
              <a:rPr lang="en-US" altLang="zh-TW" dirty="0" err="1"/>
              <a:t>Umut</a:t>
            </a:r>
            <a:r>
              <a:rPr lang="en-US" altLang="zh-TW" dirty="0"/>
              <a:t> </a:t>
            </a:r>
            <a:r>
              <a:rPr lang="en-US" altLang="zh-TW" dirty="0" err="1"/>
              <a:t>Ozertem</a:t>
            </a:r>
            <a:r>
              <a:rPr lang="en-US" altLang="zh-TW" dirty="0" smtClean="0"/>
              <a:t>, </a:t>
            </a:r>
            <a:r>
              <a:rPr lang="en-US" altLang="zh-TW" dirty="0"/>
              <a:t>Olivier </a:t>
            </a:r>
            <a:r>
              <a:rPr lang="en-US" altLang="zh-TW" dirty="0" err="1"/>
              <a:t>Chapelle</a:t>
            </a:r>
            <a:r>
              <a:rPr lang="en-US" altLang="zh-TW" dirty="0" smtClean="0"/>
              <a:t>,</a:t>
            </a:r>
            <a:r>
              <a:rPr lang="en-US" altLang="zh-TW" dirty="0"/>
              <a:t> Pinar </a:t>
            </a:r>
            <a:r>
              <a:rPr lang="en-US" altLang="zh-TW" dirty="0" err="1"/>
              <a:t>Donmez</a:t>
            </a:r>
            <a:r>
              <a:rPr lang="en-US" altLang="zh-TW" dirty="0" smtClean="0"/>
              <a:t>,</a:t>
            </a:r>
            <a:r>
              <a:rPr lang="en-US" altLang="zh-TW" dirty="0"/>
              <a:t> </a:t>
            </a:r>
            <a:r>
              <a:rPr lang="en-US" altLang="zh-TW" dirty="0" err="1"/>
              <a:t>Emre</a:t>
            </a:r>
            <a:r>
              <a:rPr lang="en-US" altLang="zh-TW" dirty="0"/>
              <a:t> </a:t>
            </a:r>
            <a:r>
              <a:rPr lang="en-US" altLang="zh-TW" dirty="0" err="1" smtClean="0"/>
              <a:t>Velipasaoglu</a:t>
            </a:r>
            <a:endParaRPr lang="en-US" altLang="zh-TW" smtClean="0"/>
          </a:p>
          <a:p>
            <a:r>
              <a:rPr lang="en-US" altLang="zh-TW" smtClean="0"/>
              <a:t>Source</a:t>
            </a:r>
            <a:r>
              <a:rPr lang="en-US" altLang="zh-TW" dirty="0"/>
              <a:t>: </a:t>
            </a:r>
            <a:r>
              <a:rPr lang="en-US" altLang="zh-TW" dirty="0" smtClean="0"/>
              <a:t>SIGIR’12</a:t>
            </a:r>
            <a:endParaRPr lang="en-US" altLang="zh-TW" dirty="0"/>
          </a:p>
          <a:p>
            <a:r>
              <a:rPr lang="en-US" altLang="zh-TW" dirty="0"/>
              <a:t>Advisor: </a:t>
            </a:r>
            <a:r>
              <a:rPr lang="en-US" altLang="zh-TW" dirty="0" err="1"/>
              <a:t>Jia</a:t>
            </a:r>
            <a:r>
              <a:rPr lang="en-US" altLang="zh-TW" dirty="0"/>
              <a:t>-ling, </a:t>
            </a:r>
            <a:r>
              <a:rPr lang="en-US" altLang="zh-TW" dirty="0" err="1"/>
              <a:t>Koh</a:t>
            </a:r>
            <a:endParaRPr lang="en-US" altLang="zh-TW" dirty="0"/>
          </a:p>
          <a:p>
            <a:r>
              <a:rPr lang="en-US" altLang="zh-TW" dirty="0"/>
              <a:t>Speaker: Shun-Chen, Cheng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86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Utility of Reformulation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dirty="0" smtClean="0"/>
              <a:t>eformulations </a:t>
            </a:r>
            <a:r>
              <a:rPr lang="en-US" altLang="zh-TW" sz="2400" dirty="0"/>
              <a:t>followed by a click are not always useful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For example </a:t>
            </a:r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endParaRPr lang="en-US" altLang="zh-TW" sz="2400" dirty="0" smtClean="0"/>
          </a:p>
          <a:p>
            <a:pPr marL="82296" indent="0">
              <a:buNone/>
            </a:pPr>
            <a:endParaRPr lang="en-US" altLang="zh-TW" sz="2400" dirty="0" smtClean="0"/>
          </a:p>
          <a:p>
            <a:pPr marL="82296" indent="0">
              <a:buNone/>
            </a:pPr>
            <a:endParaRPr lang="en-US" altLang="zh-TW" sz="2400" dirty="0" smtClean="0"/>
          </a:p>
          <a:p>
            <a:pPr marL="82296" indent="0">
              <a:buNone/>
            </a:pPr>
            <a:endParaRPr lang="en-US" altLang="zh-TW" sz="2400" dirty="0" smtClean="0"/>
          </a:p>
          <a:p>
            <a:r>
              <a:rPr lang="en-US" altLang="zh-TW" sz="2400" dirty="0" smtClean="0"/>
              <a:t>Although co-occurrences </a:t>
            </a:r>
            <a:r>
              <a:rPr lang="en-US" altLang="zh-TW" sz="2400" dirty="0"/>
              <a:t>like these lead to a click on the result set </a:t>
            </a:r>
            <a:r>
              <a:rPr lang="en-US" altLang="zh-TW" sz="2400" dirty="0" smtClean="0"/>
              <a:t>of the </a:t>
            </a:r>
            <a:r>
              <a:rPr lang="en-US" altLang="zh-TW" sz="2400" dirty="0"/>
              <a:t>second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2, they do not likely take the user to </a:t>
            </a:r>
            <a:r>
              <a:rPr lang="en-US" altLang="zh-TW" sz="2400" dirty="0" smtClean="0"/>
              <a:t>a destination </a:t>
            </a:r>
            <a:r>
              <a:rPr lang="en-US" altLang="zh-TW" sz="2400" dirty="0"/>
              <a:t>URL that is not already directly accessible </a:t>
            </a:r>
            <a:r>
              <a:rPr lang="en-US" altLang="zh-TW" sz="2400" dirty="0" smtClean="0"/>
              <a:t>from the </a:t>
            </a:r>
            <a:r>
              <a:rPr lang="en-US" altLang="zh-TW" sz="2400" dirty="0"/>
              <a:t>original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1.</a:t>
            </a:r>
            <a:endParaRPr lang="en-US" altLang="zh-TW" sz="2400" dirty="0" smtClean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942648157"/>
              </p:ext>
            </p:extLst>
          </p:nvPr>
        </p:nvGraphicFramePr>
        <p:xfrm>
          <a:off x="2555776" y="2132856"/>
          <a:ext cx="612068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978368" y="3212976"/>
            <a:ext cx="5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or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421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332656"/>
            <a:ext cx="7498080" cy="613176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 reformulation to be useful only if it leads to a click on a URL that either is not existing in the search result page of </a:t>
            </a:r>
            <a:r>
              <a:rPr lang="en-US" altLang="zh-TW" sz="2400" i="1" dirty="0"/>
              <a:t>q</a:t>
            </a:r>
            <a:r>
              <a:rPr lang="en-US" altLang="zh-TW" sz="2400" dirty="0"/>
              <a:t>1 or that is ranked higher than that in the search result page of </a:t>
            </a:r>
            <a:r>
              <a:rPr lang="en-US" altLang="zh-TW" sz="2400" i="1" dirty="0"/>
              <a:t>q</a:t>
            </a:r>
            <a:r>
              <a:rPr lang="en-US" altLang="zh-TW" sz="2400" dirty="0"/>
              <a:t>1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endParaRPr lang="en-US" altLang="zh-TW" sz="2400" dirty="0" smtClean="0"/>
          </a:p>
          <a:p>
            <a:r>
              <a:rPr lang="en-US" altLang="zh-TW" sz="2400" dirty="0" smtClean="0"/>
              <a:t>When </a:t>
            </a:r>
            <a:r>
              <a:rPr lang="en-US" altLang="zh-TW" sz="2400" dirty="0"/>
              <a:t>there was a click on </a:t>
            </a:r>
            <a:r>
              <a:rPr lang="en-US" altLang="zh-TW" sz="2400" i="1" dirty="0"/>
              <a:t>q</a:t>
            </a:r>
            <a:r>
              <a:rPr lang="en-US" altLang="zh-TW" sz="2400" dirty="0"/>
              <a:t>2, the reformulation is </a:t>
            </a:r>
            <a:r>
              <a:rPr lang="en-US" altLang="zh-TW" sz="2400" dirty="0" smtClean="0"/>
              <a:t>defined to </a:t>
            </a:r>
            <a:r>
              <a:rPr lang="en-US" altLang="zh-TW" sz="2400" dirty="0"/>
              <a:t>be useful if Δ </a:t>
            </a:r>
            <a:r>
              <a:rPr lang="en-US" altLang="zh-TW" sz="2400" i="1" dirty="0"/>
              <a:t>&gt; </a:t>
            </a:r>
            <a:r>
              <a:rPr lang="en-US" altLang="zh-TW" sz="2400" dirty="0"/>
              <a:t>0.</a:t>
            </a:r>
            <a:r>
              <a:rPr lang="en-US" altLang="zh-TW" sz="2400" dirty="0" smtClean="0"/>
              <a:t>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76" y="2006620"/>
            <a:ext cx="5207568" cy="91832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256248" y="306896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Dc : </a:t>
            </a:r>
            <a:r>
              <a:rPr lang="en-US" altLang="zh-TW" dirty="0"/>
              <a:t>the set of clicked documents on </a:t>
            </a:r>
            <a:r>
              <a:rPr lang="en-US" altLang="zh-TW" dirty="0" smtClean="0"/>
              <a:t>the result page of </a:t>
            </a:r>
            <a:r>
              <a:rPr lang="en-US" altLang="zh-TW" i="1" dirty="0"/>
              <a:t>q</a:t>
            </a:r>
            <a:r>
              <a:rPr lang="en-US" altLang="zh-TW" dirty="0"/>
              <a:t>2</a:t>
            </a:r>
            <a:endParaRPr lang="en-US" altLang="zh-TW" dirty="0" smtClean="0"/>
          </a:p>
          <a:p>
            <a:r>
              <a:rPr lang="en-US" altLang="zh-TW" dirty="0" smtClean="0"/>
              <a:t>r(q2,d) : </a:t>
            </a:r>
            <a:r>
              <a:rPr lang="en-US" altLang="zh-TW" dirty="0"/>
              <a:t>the rank of the </a:t>
            </a:r>
            <a:r>
              <a:rPr lang="en-US" altLang="zh-TW" dirty="0" smtClean="0"/>
              <a:t>given document </a:t>
            </a:r>
            <a:r>
              <a:rPr lang="en-US" altLang="zh-TW" i="1" dirty="0"/>
              <a:t>d ∈ Dc </a:t>
            </a:r>
            <a:r>
              <a:rPr lang="en-US" altLang="zh-TW" dirty="0"/>
              <a:t>for </a:t>
            </a:r>
            <a:r>
              <a:rPr lang="en-US" altLang="zh-TW" dirty="0" smtClean="0"/>
              <a:t>the given </a:t>
            </a:r>
            <a:r>
              <a:rPr lang="en-US" altLang="zh-TW" dirty="0"/>
              <a:t>query </a:t>
            </a:r>
            <a:r>
              <a:rPr lang="en-US" altLang="zh-TW" i="1" dirty="0"/>
              <a:t>q </a:t>
            </a:r>
            <a:r>
              <a:rPr lang="en-US" altLang="zh-TW" dirty="0"/>
              <a:t>and returns +</a:t>
            </a:r>
            <a:r>
              <a:rPr lang="en-US" altLang="zh-TW" dirty="0" err="1"/>
              <a:t>inf</a:t>
            </a:r>
            <a:r>
              <a:rPr lang="en-US" altLang="zh-TW" dirty="0"/>
              <a:t> </a:t>
            </a:r>
            <a:r>
              <a:rPr lang="en-US" altLang="zh-TW" dirty="0" smtClean="0"/>
              <a:t>if the </a:t>
            </a:r>
            <a:r>
              <a:rPr lang="en-US" altLang="zh-TW" dirty="0"/>
              <a:t>URL is not ranked.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36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86" y="1772816"/>
            <a:ext cx="6434838" cy="2448272"/>
          </a:xfrm>
        </p:spPr>
      </p:pic>
      <p:sp>
        <p:nvSpPr>
          <p:cNvPr id="5" name="文字方塊 4"/>
          <p:cNvSpPr txBox="1"/>
          <p:nvPr/>
        </p:nvSpPr>
        <p:spPr>
          <a:xfrm>
            <a:off x="1763688" y="4768243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It is important that </a:t>
            </a:r>
            <a:r>
              <a:rPr lang="en-US" altLang="zh-TW" sz="2400" i="1" dirty="0" smtClean="0"/>
              <a:t>q</a:t>
            </a:r>
            <a:r>
              <a:rPr lang="en-US" altLang="zh-TW" sz="2400" dirty="0" smtClean="0"/>
              <a:t>2 </a:t>
            </a:r>
            <a:r>
              <a:rPr lang="en-US" altLang="zh-TW" sz="2400" dirty="0"/>
              <a:t>is a </a:t>
            </a:r>
            <a:r>
              <a:rPr lang="en-US" altLang="zh-TW" sz="2400" dirty="0" smtClean="0"/>
              <a:t>continuation of </a:t>
            </a:r>
            <a:r>
              <a:rPr lang="en-US" altLang="zh-TW" sz="2400" i="1" dirty="0"/>
              <a:t>q</a:t>
            </a:r>
            <a:r>
              <a:rPr lang="en-US" altLang="zh-TW" sz="2400" dirty="0"/>
              <a:t>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3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Implicit task boundary detection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912" y="1445797"/>
            <a:ext cx="2695951" cy="295316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61" y="2694565"/>
            <a:ext cx="5096587" cy="70494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7" y="4098671"/>
            <a:ext cx="5649114" cy="33342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14" y="3714966"/>
            <a:ext cx="2305372" cy="30484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7" y="4928950"/>
            <a:ext cx="5439535" cy="78115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805" y="5036397"/>
            <a:ext cx="1973339" cy="56626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14" y="5700182"/>
            <a:ext cx="2000529" cy="743054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423977" y="1340768"/>
            <a:ext cx="4461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/>
              <a:t>q</a:t>
            </a:r>
            <a:r>
              <a:rPr lang="en-US" altLang="zh-TW" dirty="0"/>
              <a:t>2 is a </a:t>
            </a:r>
            <a:r>
              <a:rPr lang="en-US" altLang="zh-TW" dirty="0" smtClean="0"/>
              <a:t>continuation of </a:t>
            </a:r>
            <a:r>
              <a:rPr lang="en-US" altLang="zh-TW" i="1" dirty="0"/>
              <a:t>q</a:t>
            </a:r>
            <a:r>
              <a:rPr lang="en-US" altLang="zh-TW" dirty="0"/>
              <a:t>1 (denoted by </a:t>
            </a:r>
            <a:r>
              <a:rPr lang="en-US" altLang="zh-TW" i="1" dirty="0"/>
              <a:t>c </a:t>
            </a:r>
            <a:r>
              <a:rPr lang="en-US" altLang="zh-TW" dirty="0"/>
              <a:t>= 1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q2 </a:t>
            </a:r>
            <a:r>
              <a:rPr lang="en-US" altLang="zh-TW" dirty="0"/>
              <a:t>is useful (denoted </a:t>
            </a:r>
            <a:r>
              <a:rPr lang="en-US" altLang="zh-TW" dirty="0" smtClean="0"/>
              <a:t>by </a:t>
            </a:r>
            <a:r>
              <a:rPr lang="en-US" altLang="zh-TW" i="1" dirty="0" smtClean="0"/>
              <a:t>u </a:t>
            </a:r>
            <a:r>
              <a:rPr lang="en-US" altLang="zh-TW" dirty="0"/>
              <a:t>= 1)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21414" y="2338680"/>
            <a:ext cx="356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implicitly </a:t>
            </a:r>
            <a:r>
              <a:rPr lang="en-US" altLang="zh-TW" dirty="0"/>
              <a:t>conditioned on </a:t>
            </a:r>
            <a:r>
              <a:rPr lang="en-US" altLang="zh-TW" i="1" dirty="0"/>
              <a:t>u </a:t>
            </a:r>
            <a:r>
              <a:rPr lang="en-US" altLang="zh-TW" dirty="0"/>
              <a:t>= 1</a:t>
            </a:r>
            <a:endParaRPr lang="zh-TW" altLang="en-US" dirty="0"/>
          </a:p>
        </p:txBody>
      </p:sp>
      <p:sp>
        <p:nvSpPr>
          <p:cNvPr id="13" name="向右箭號 12"/>
          <p:cNvSpPr/>
          <p:nvPr/>
        </p:nvSpPr>
        <p:spPr>
          <a:xfrm>
            <a:off x="1571237" y="2831015"/>
            <a:ext cx="4365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543204" y="4562744"/>
            <a:ext cx="446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But, this </a:t>
            </a:r>
            <a:r>
              <a:rPr lang="en-US" altLang="zh-TW" dirty="0"/>
              <a:t>could lead to </a:t>
            </a:r>
            <a:r>
              <a:rPr lang="en-US" altLang="zh-TW" dirty="0" smtClean="0"/>
              <a:t>negative </a:t>
            </a:r>
            <a:r>
              <a:rPr lang="en-US" altLang="zh-TW" dirty="0"/>
              <a:t>probabilities.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77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/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/>
              <a:t>      </a:t>
            </a:r>
            <a:r>
              <a:rPr lang="en-US" altLang="zh-TW" sz="2000" dirty="0" smtClean="0"/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/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 </a:t>
            </a:r>
            <a:r>
              <a:rPr lang="en-US" altLang="zh-TW" sz="2000" dirty="0" smtClean="0"/>
              <a:t>Most Frequent Extensions</a:t>
            </a:r>
            <a:endParaRPr lang="en-US" altLang="zh-TW" sz="2000" dirty="0" smtClean="0"/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5349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Query log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for head queries in particular, we only </a:t>
            </a:r>
            <a:r>
              <a:rPr lang="en-US" altLang="zh-TW" sz="2800" dirty="0" smtClean="0"/>
              <a:t>consider the </a:t>
            </a:r>
            <a:r>
              <a:rPr lang="en-US" altLang="zh-TW" sz="2800" dirty="0"/>
              <a:t>queries </a:t>
            </a:r>
            <a:r>
              <a:rPr lang="en-US" altLang="zh-TW" sz="2800" i="1" dirty="0"/>
              <a:t>q</a:t>
            </a:r>
            <a:r>
              <a:rPr lang="en-US" altLang="zh-TW" sz="2800" dirty="0"/>
              <a:t>2 which co-</a:t>
            </a:r>
            <a:r>
              <a:rPr lang="en-US" altLang="zh-TW" sz="2800" dirty="0" err="1"/>
              <a:t>occured</a:t>
            </a:r>
            <a:r>
              <a:rPr lang="en-US" altLang="zh-TW" sz="2800" dirty="0"/>
              <a:t> at least 3 times with </a:t>
            </a:r>
            <a:r>
              <a:rPr lang="en-US" altLang="zh-TW" sz="2800" i="1" dirty="0"/>
              <a:t>q</a:t>
            </a:r>
            <a:r>
              <a:rPr lang="en-US" altLang="zh-TW" sz="2800" dirty="0"/>
              <a:t>1</a:t>
            </a:r>
            <a:r>
              <a:rPr lang="en-US" altLang="zh-TW" sz="2800" dirty="0" smtClean="0"/>
              <a:t>.</a:t>
            </a:r>
          </a:p>
          <a:p>
            <a:endParaRPr lang="en-US" altLang="zh-TW" sz="2800" dirty="0" smtClean="0"/>
          </a:p>
          <a:p>
            <a:r>
              <a:rPr lang="en-US" altLang="zh-TW" sz="2800" dirty="0"/>
              <a:t>But </a:t>
            </a:r>
            <a:r>
              <a:rPr lang="en-US" altLang="zh-TW" sz="2800" dirty="0" smtClean="0"/>
              <a:t>it may limits </a:t>
            </a:r>
            <a:r>
              <a:rPr lang="en-US" altLang="zh-TW" sz="2800" dirty="0"/>
              <a:t>the coverage </a:t>
            </a:r>
            <a:r>
              <a:rPr lang="en-US" altLang="zh-TW" sz="2800" dirty="0" smtClean="0"/>
              <a:t>of query </a:t>
            </a:r>
            <a:r>
              <a:rPr lang="en-US" altLang="zh-TW" sz="2800" dirty="0"/>
              <a:t>suggestions and many queries with a low query log </a:t>
            </a:r>
            <a:r>
              <a:rPr lang="en-US" altLang="zh-TW" sz="2800" dirty="0" smtClean="0"/>
              <a:t>frequency will </a:t>
            </a:r>
            <a:r>
              <a:rPr lang="en-US" altLang="zh-TW" sz="2800" dirty="0"/>
              <a:t>remain with a few or no suggestions.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73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Synthetic Suggestions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The query “big lots store” does not have many good </a:t>
            </a:r>
            <a:r>
              <a:rPr lang="en-US" altLang="zh-TW" sz="2400" dirty="0" smtClean="0"/>
              <a:t>suggestions as </a:t>
            </a:r>
            <a:r>
              <a:rPr lang="en-US" altLang="zh-TW" sz="2400" dirty="0"/>
              <a:t>compared to “big lots”, due to much lower frequency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So ,</a:t>
            </a:r>
            <a:r>
              <a:rPr lang="en-US" altLang="zh-TW" sz="2400" dirty="0"/>
              <a:t> the term “</a:t>
            </a:r>
            <a:r>
              <a:rPr lang="en-US" altLang="zh-TW" sz="2400" dirty="0" smtClean="0"/>
              <a:t>store” is decided to </a:t>
            </a:r>
            <a:r>
              <a:rPr lang="en-US" altLang="zh-TW" sz="2400" dirty="0"/>
              <a:t>be </a:t>
            </a:r>
            <a:r>
              <a:rPr lang="en-US" altLang="zh-TW" sz="2400" dirty="0" smtClean="0"/>
              <a:t>dropped.</a:t>
            </a:r>
          </a:p>
          <a:p>
            <a:endParaRPr lang="en-US" altLang="zh-TW" sz="2400" dirty="0"/>
          </a:p>
          <a:p>
            <a:r>
              <a:rPr lang="en-US" altLang="zh-TW" sz="2400" dirty="0"/>
              <a:t>segments the </a:t>
            </a:r>
            <a:r>
              <a:rPr lang="en-US" altLang="zh-TW" sz="2400" dirty="0" smtClean="0"/>
              <a:t>query into </a:t>
            </a:r>
            <a:r>
              <a:rPr lang="en-US" altLang="zh-TW" sz="2400" dirty="0"/>
              <a:t>units and assigns importance weights to each unit. </a:t>
            </a:r>
            <a:r>
              <a:rPr lang="en-US" altLang="zh-TW" sz="2400" dirty="0" smtClean="0"/>
              <a:t>Afterwards, less </a:t>
            </a:r>
            <a:r>
              <a:rPr lang="en-US" altLang="zh-TW" sz="2400" dirty="0"/>
              <a:t>important units of the query are dropped, </a:t>
            </a:r>
            <a:r>
              <a:rPr lang="en-US" altLang="zh-TW" sz="2400" dirty="0" smtClean="0"/>
              <a:t>or replaced </a:t>
            </a:r>
            <a:r>
              <a:rPr lang="en-US" altLang="zh-TW" sz="2400" dirty="0"/>
              <a:t>with other contextually relevant units.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63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Most Frequent Extensions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1945"/>
            <a:ext cx="7315793" cy="3923239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5085184"/>
            <a:ext cx="7498080" cy="172819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20 </a:t>
            </a:r>
            <a:r>
              <a:rPr lang="en-US" altLang="zh-TW" sz="2400" dirty="0"/>
              <a:t>most frequent queries that </a:t>
            </a:r>
            <a:r>
              <a:rPr lang="en-US" altLang="zh-TW" sz="2400" dirty="0" smtClean="0"/>
              <a:t>contains the </a:t>
            </a:r>
            <a:r>
              <a:rPr lang="en-US" altLang="zh-TW" sz="2400" dirty="0"/>
              <a:t>original query as a suggestion source, but with one </a:t>
            </a:r>
            <a:r>
              <a:rPr lang="en-US" altLang="zh-TW" sz="2400" dirty="0" smtClean="0"/>
              <a:t>modification; we </a:t>
            </a:r>
            <a:r>
              <a:rPr lang="en-US" altLang="zh-TW" sz="2400" dirty="0"/>
              <a:t>use a word boundary condition to bring </a:t>
            </a:r>
            <a:r>
              <a:rPr lang="en-US" altLang="zh-TW" sz="2400" dirty="0" smtClean="0"/>
              <a:t>these completions </a:t>
            </a:r>
            <a:r>
              <a:rPr lang="en-US" altLang="zh-TW" sz="2400" dirty="0"/>
              <a:t>where the query is a full word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31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/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/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1043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Lexical features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6160489" cy="3672408"/>
          </a:xfrm>
        </p:spPr>
      </p:pic>
    </p:spTree>
    <p:extLst>
      <p:ext uri="{BB962C8B-B14F-4D97-AF65-F5344CB8AC3E}">
        <p14:creationId xmlns:p14="http://schemas.microsoft.com/office/powerpoint/2010/main" val="3251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7555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set features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24744"/>
            <a:ext cx="6454516" cy="48006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981645"/>
            <a:ext cx="3105584" cy="733527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1403648" y="3861048"/>
            <a:ext cx="74168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左大括弧 8"/>
          <p:cNvSpPr/>
          <p:nvPr/>
        </p:nvSpPr>
        <p:spPr>
          <a:xfrm>
            <a:off x="1691680" y="1412776"/>
            <a:ext cx="216024" cy="2376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899592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quality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27584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overlap</a:t>
            </a:r>
            <a:endParaRPr lang="zh-TW" altLang="en-US" dirty="0"/>
          </a:p>
        </p:txBody>
      </p:sp>
      <p:sp>
        <p:nvSpPr>
          <p:cNvPr id="12" name="左大括弧 11"/>
          <p:cNvSpPr/>
          <p:nvPr/>
        </p:nvSpPr>
        <p:spPr>
          <a:xfrm>
            <a:off x="1736068" y="3925289"/>
            <a:ext cx="171636" cy="19519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26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/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/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296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GBDT(Gradient Boosted Decision Trees)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08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7390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r>
              <a:rPr lang="en-US" altLang="zh-TW" dirty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76064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Query set: </a:t>
            </a:r>
            <a:r>
              <a:rPr lang="en-US" altLang="zh-TW" sz="2000" dirty="0" smtClean="0"/>
              <a:t>random </a:t>
            </a:r>
            <a:r>
              <a:rPr lang="en-US" altLang="zh-TW" sz="2000" dirty="0"/>
              <a:t>sample of 912 fully </a:t>
            </a:r>
            <a:r>
              <a:rPr lang="en-US" altLang="zh-TW" sz="2000" dirty="0" err="1"/>
              <a:t>anonymized</a:t>
            </a:r>
            <a:r>
              <a:rPr lang="en-US" altLang="zh-TW" sz="2000" dirty="0"/>
              <a:t> queries issued on a commercial search </a:t>
            </a:r>
            <a:r>
              <a:rPr lang="en-US" altLang="zh-TW" sz="2000" dirty="0" smtClean="0"/>
              <a:t>engine</a:t>
            </a:r>
          </a:p>
          <a:p>
            <a:r>
              <a:rPr lang="en-US" altLang="zh-TW" sz="2400" dirty="0" smtClean="0"/>
              <a:t>Manual annotation: </a:t>
            </a:r>
            <a:r>
              <a:rPr lang="en-US" altLang="zh-TW" sz="2000" dirty="0"/>
              <a:t>a group of eight professional </a:t>
            </a:r>
            <a:r>
              <a:rPr lang="en-US" altLang="zh-TW" sz="2000" dirty="0" smtClean="0"/>
              <a:t>search engine </a:t>
            </a:r>
            <a:r>
              <a:rPr lang="en-US" altLang="zh-TW" sz="2000" dirty="0"/>
              <a:t>quality </a:t>
            </a:r>
            <a:r>
              <a:rPr lang="en-US" altLang="zh-TW" sz="2000" dirty="0" smtClean="0"/>
              <a:t>evaluators</a:t>
            </a:r>
          </a:p>
          <a:p>
            <a:r>
              <a:rPr lang="en-US" altLang="zh-TW" sz="2400" dirty="0" smtClean="0"/>
              <a:t>Annotation guidelines: </a:t>
            </a:r>
            <a:r>
              <a:rPr lang="en-US" altLang="zh-TW" sz="2000" dirty="0"/>
              <a:t>4-level ratings (excellent, good, fair, bad</a:t>
            </a:r>
            <a:r>
              <a:rPr lang="en-US" altLang="zh-TW" sz="2000" dirty="0" smtClean="0"/>
              <a:t>)</a:t>
            </a:r>
          </a:p>
          <a:p>
            <a:r>
              <a:rPr lang="en-US" altLang="zh-TW" sz="2400" dirty="0" smtClean="0"/>
              <a:t>Variation of the system: </a:t>
            </a:r>
          </a:p>
          <a:p>
            <a:pPr lvl="1"/>
            <a:r>
              <a:rPr lang="en-US" altLang="zh-TW" sz="2000" b="1" dirty="0"/>
              <a:t>B:</a:t>
            </a:r>
            <a:r>
              <a:rPr lang="en-US" altLang="zh-TW" sz="2000" dirty="0"/>
              <a:t> baseline , </a:t>
            </a:r>
            <a:r>
              <a:rPr lang="en-US" altLang="zh-TW" sz="2000" dirty="0"/>
              <a:t>candidates are</a:t>
            </a:r>
            <a:r>
              <a:rPr lang="en-US" altLang="zh-TW" sz="2000" dirty="0" smtClean="0"/>
              <a:t> ranked </a:t>
            </a:r>
            <a:r>
              <a:rPr lang="en-US" altLang="zh-TW" sz="2000" dirty="0"/>
              <a:t>according </a:t>
            </a:r>
            <a:r>
              <a:rPr lang="en-US" altLang="zh-TW" sz="2000" dirty="0" smtClean="0"/>
              <a:t>to mutual </a:t>
            </a:r>
            <a:r>
              <a:rPr lang="en-US" altLang="zh-TW" sz="2000" dirty="0"/>
              <a:t>information </a:t>
            </a:r>
          </a:p>
          <a:p>
            <a:pPr lvl="1"/>
            <a:r>
              <a:rPr lang="en-US" altLang="zh-TW" sz="2000" b="1" dirty="0" smtClean="0"/>
              <a:t>10M: </a:t>
            </a:r>
            <a:r>
              <a:rPr lang="en-US" altLang="zh-TW" sz="2000" dirty="0"/>
              <a:t>ranked</a:t>
            </a:r>
            <a:r>
              <a:rPr lang="en-US" altLang="zh-TW" sz="2000" dirty="0" smtClean="0"/>
              <a:t> by </a:t>
            </a:r>
            <a:r>
              <a:rPr lang="fr-FR" altLang="zh-TW" sz="2000" dirty="0" smtClean="0"/>
              <a:t>Pr(</a:t>
            </a:r>
            <a:r>
              <a:rPr lang="fr-FR" altLang="zh-TW" sz="2000" i="1" dirty="0" smtClean="0"/>
              <a:t>q</a:t>
            </a:r>
            <a:r>
              <a:rPr lang="fr-FR" altLang="zh-TW" sz="2000" dirty="0" smtClean="0"/>
              <a:t>2 </a:t>
            </a:r>
            <a:r>
              <a:rPr lang="fr-FR" altLang="zh-TW" sz="2000" i="1" dirty="0" smtClean="0"/>
              <a:t>| q</a:t>
            </a:r>
            <a:r>
              <a:rPr lang="fr-FR" altLang="zh-TW" sz="2000" dirty="0" smtClean="0"/>
              <a:t>1</a:t>
            </a:r>
            <a:r>
              <a:rPr lang="fr-FR" altLang="zh-TW" sz="2000" i="1" dirty="0" smtClean="0"/>
              <a:t>, u </a:t>
            </a:r>
            <a:r>
              <a:rPr lang="fr-FR" altLang="zh-TW" sz="2000" dirty="0" smtClean="0"/>
              <a:t>= 1</a:t>
            </a:r>
            <a:r>
              <a:rPr lang="fr-FR" altLang="zh-TW" sz="2000" i="1" dirty="0" smtClean="0"/>
              <a:t>, c </a:t>
            </a:r>
            <a:r>
              <a:rPr lang="fr-FR" altLang="zh-TW" sz="2000" dirty="0" smtClean="0"/>
              <a:t>= 1);</a:t>
            </a:r>
            <a:r>
              <a:rPr lang="en-US" altLang="zh-TW" sz="2000" dirty="0" smtClean="0"/>
              <a:t> no machine </a:t>
            </a:r>
            <a:r>
              <a:rPr lang="en-US" altLang="zh-TW" sz="2000" dirty="0"/>
              <a:t>learning model and only the suggestions from </a:t>
            </a:r>
            <a:r>
              <a:rPr lang="en-US" altLang="zh-TW" sz="2000" dirty="0" smtClean="0"/>
              <a:t>the query </a:t>
            </a:r>
            <a:r>
              <a:rPr lang="en-US" altLang="zh-TW" sz="2000" dirty="0"/>
              <a:t>logs are considered.</a:t>
            </a:r>
          </a:p>
          <a:p>
            <a:pPr lvl="1"/>
            <a:r>
              <a:rPr lang="en-US" altLang="zh-TW" sz="2000" b="1" dirty="0"/>
              <a:t>10M-ML</a:t>
            </a:r>
            <a:r>
              <a:rPr lang="en-US" altLang="zh-TW" sz="2000" b="1" dirty="0" smtClean="0"/>
              <a:t>:</a:t>
            </a:r>
            <a:r>
              <a:rPr lang="en-US" altLang="zh-TW" sz="2000" b="1" dirty="0"/>
              <a:t> </a:t>
            </a:r>
            <a:r>
              <a:rPr lang="en-US" altLang="zh-TW" sz="2000" dirty="0"/>
              <a:t>ranked by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GBDT </a:t>
            </a:r>
            <a:r>
              <a:rPr lang="en-US" altLang="zh-TW" sz="2000" dirty="0" smtClean="0"/>
              <a:t>model; </a:t>
            </a:r>
            <a:r>
              <a:rPr lang="en-US" altLang="zh-TW" sz="2000" dirty="0"/>
              <a:t>o</a:t>
            </a:r>
            <a:r>
              <a:rPr lang="en-US" altLang="zh-TW" sz="2000" dirty="0" smtClean="0"/>
              <a:t>nly the </a:t>
            </a:r>
            <a:r>
              <a:rPr lang="en-US" altLang="zh-TW" sz="2000" dirty="0"/>
              <a:t>suggestions from the query logs are </a:t>
            </a:r>
            <a:r>
              <a:rPr lang="en-US" altLang="zh-TW" sz="2000" dirty="0" smtClean="0"/>
              <a:t>considered.</a:t>
            </a:r>
            <a:endParaRPr lang="en-US" altLang="zh-TW" sz="2000" dirty="0"/>
          </a:p>
          <a:p>
            <a:pPr lvl="1"/>
            <a:r>
              <a:rPr lang="en-US" altLang="zh-TW" sz="2000" b="1" dirty="0"/>
              <a:t>10M-ML-SY: </a:t>
            </a:r>
            <a:r>
              <a:rPr lang="en-US" altLang="zh-TW" sz="2000" dirty="0"/>
              <a:t>Same as </a:t>
            </a:r>
            <a:r>
              <a:rPr lang="en-US" altLang="zh-TW" sz="2000" dirty="0" smtClean="0"/>
              <a:t>10M-ML; synthetic suggestions and most </a:t>
            </a:r>
            <a:r>
              <a:rPr lang="en-US" altLang="zh-TW" sz="2000" dirty="0"/>
              <a:t>frequent </a:t>
            </a:r>
            <a:r>
              <a:rPr lang="en-US" altLang="zh-TW" sz="2000" dirty="0" smtClean="0"/>
              <a:t>specializations are also </a:t>
            </a:r>
            <a:r>
              <a:rPr lang="en-US" altLang="zh-TW" sz="2000" dirty="0"/>
              <a:t>considered</a:t>
            </a:r>
            <a:r>
              <a:rPr lang="en-US" altLang="zh-TW" sz="2000" dirty="0" smtClean="0"/>
              <a:t>.</a:t>
            </a:r>
            <a:endParaRPr lang="en-US" altLang="zh-TW" sz="2000" dirty="0"/>
          </a:p>
          <a:p>
            <a:pPr lvl="1"/>
            <a:r>
              <a:rPr lang="en-US" altLang="zh-TW" sz="2000" b="1" dirty="0"/>
              <a:t>10MC,10MC-ML,10MC-ML-SY:</a:t>
            </a:r>
            <a:r>
              <a:rPr lang="en-US" altLang="zh-TW" sz="2000" dirty="0"/>
              <a:t> Same as the above </a:t>
            </a:r>
            <a:r>
              <a:rPr lang="en-US" altLang="zh-TW" sz="2000" dirty="0" smtClean="0"/>
              <a:t>three models </a:t>
            </a:r>
            <a:r>
              <a:rPr lang="en-US" altLang="zh-TW" sz="2000" dirty="0"/>
              <a:t>except that only consecutive pairs in a </a:t>
            </a:r>
            <a:r>
              <a:rPr lang="en-US" altLang="zh-TW" sz="2000" dirty="0" smtClean="0"/>
              <a:t>session.</a:t>
            </a:r>
            <a:endParaRPr lang="en-US" altLang="zh-TW" sz="2000" dirty="0"/>
          </a:p>
          <a:p>
            <a:pPr lvl="1"/>
            <a:endParaRPr lang="en-US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5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268760"/>
            <a:ext cx="7498080" cy="532859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Offline</a:t>
            </a:r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sz="2800" dirty="0" smtClean="0"/>
              <a:t>human judgment</a:t>
            </a:r>
          </a:p>
          <a:p>
            <a:pPr marL="82296" indent="0">
              <a:buNone/>
            </a:pPr>
            <a:r>
              <a:rPr lang="en-US" altLang="zh-TW" dirty="0"/>
              <a:t>	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Online</a:t>
            </a:r>
          </a:p>
          <a:p>
            <a:pPr marL="82296" indent="0">
              <a:buNone/>
            </a:pPr>
            <a:r>
              <a:rPr lang="en-US" altLang="zh-TW" sz="2000" dirty="0" smtClean="0"/>
              <a:t>     Conducted an </a:t>
            </a:r>
            <a:r>
              <a:rPr lang="en-US" altLang="zh-TW" sz="2000" dirty="0"/>
              <a:t>A/B test where we tested and compared </a:t>
            </a:r>
            <a:r>
              <a:rPr lang="en-US" altLang="zh-TW" sz="2000" dirty="0" smtClean="0"/>
              <a:t>the </a:t>
            </a:r>
          </a:p>
          <a:p>
            <a:pPr marL="82296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proposed system (10M-ML-SY </a:t>
            </a:r>
            <a:r>
              <a:rPr lang="en-US" altLang="zh-TW" sz="2000" dirty="0"/>
              <a:t>implementation) against the </a:t>
            </a:r>
            <a:endParaRPr lang="en-US" altLang="zh-TW" sz="2000" dirty="0" smtClean="0"/>
          </a:p>
          <a:p>
            <a:pPr marL="82296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baseline </a:t>
            </a:r>
            <a:r>
              <a:rPr lang="en-US" altLang="zh-TW" sz="2000" dirty="0"/>
              <a:t>on </a:t>
            </a:r>
            <a:r>
              <a:rPr lang="en-US" altLang="zh-TW" sz="2000" dirty="0" smtClean="0"/>
              <a:t>live traffic</a:t>
            </a:r>
            <a:r>
              <a:rPr lang="en-US" altLang="zh-TW" sz="2000" dirty="0"/>
              <a:t>.</a:t>
            </a: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385281"/>
            <a:ext cx="2592288" cy="141397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555" y="2623992"/>
            <a:ext cx="1584176" cy="33351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372200" y="258817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(3 is the best)</a:t>
            </a:r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684198"/>
              </p:ext>
            </p:extLst>
          </p:nvPr>
        </p:nvGraphicFramePr>
        <p:xfrm>
          <a:off x="4637963" y="3152926"/>
          <a:ext cx="436240" cy="727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方程式" r:id="rId5" imgW="152280" imgH="253800" progId="Equation.3">
                  <p:embed/>
                </p:oleObj>
              </mc:Choice>
              <mc:Fallback>
                <p:oleObj name="方程式" r:id="rId5" imgW="1522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7963" y="3152926"/>
                        <a:ext cx="436240" cy="727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004048" y="3214717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=1 when labeled good or excellent</a:t>
            </a:r>
          </a:p>
          <a:p>
            <a:r>
              <a:rPr lang="en-US" altLang="zh-TW" dirty="0" smtClean="0"/>
              <a:t>=0 when labeled fair or bad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03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7" y="1484784"/>
            <a:ext cx="7988599" cy="4176464"/>
          </a:xfrm>
        </p:spPr>
      </p:pic>
      <p:sp>
        <p:nvSpPr>
          <p:cNvPr id="5" name="文字方塊 4"/>
          <p:cNvSpPr txBox="1"/>
          <p:nvPr/>
        </p:nvSpPr>
        <p:spPr>
          <a:xfrm>
            <a:off x="1098334" y="624859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d</a:t>
            </a:r>
            <a:r>
              <a:rPr lang="en-US" altLang="zh-TW" sz="2000" dirty="0" smtClean="0"/>
              <a:t>epth = cut-off point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15616" y="55892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Coverage: </a:t>
            </a:r>
            <a:r>
              <a:rPr lang="en-US" altLang="zh-TW" dirty="0" smtClean="0"/>
              <a:t> the </a:t>
            </a:r>
            <a:r>
              <a:rPr lang="en-US" altLang="zh-TW" dirty="0"/>
              <a:t>ratio of the number </a:t>
            </a:r>
            <a:r>
              <a:rPr lang="en-US" altLang="zh-TW" dirty="0" smtClean="0"/>
              <a:t>of queries </a:t>
            </a:r>
            <a:r>
              <a:rPr lang="en-US" altLang="zh-TW" dirty="0"/>
              <a:t>the system could </a:t>
            </a:r>
            <a:r>
              <a:rPr lang="en-US" altLang="zh-TW" dirty="0" smtClean="0"/>
              <a:t>bring suggestions </a:t>
            </a:r>
            <a:r>
              <a:rPr lang="en-US" altLang="zh-TW" dirty="0"/>
              <a:t>for to the </a:t>
            </a:r>
            <a:r>
              <a:rPr lang="en-US" altLang="zh-TW" dirty="0" smtClean="0"/>
              <a:t>total number </a:t>
            </a:r>
            <a:r>
              <a:rPr lang="en-US" altLang="zh-TW" dirty="0"/>
              <a:t>of test queries.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082350" y="1156102"/>
            <a:ext cx="709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Coverage, DCG, and Precision improvement compared to the baseline: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58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95" y="1412776"/>
            <a:ext cx="8108105" cy="84901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1082350" y="2854585"/>
                <a:ext cx="7450090" cy="1256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000" dirty="0" smtClean="0"/>
                  <a:t>CTR (Click-through rate)  at k: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𝑐𝑙𝑖𝑐𝑘𝑠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𝑤𝑖𝑡h𝑖𝑛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𝑓𝑖𝑟𝑠𝑡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𝑠𝑢𝑔𝑔𝑒𝑠𝑡𝑖𝑜𝑛𝑠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𝑟𝑒𝑠𝑢𝑙𝑡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𝑝𝑎𝑔𝑒𝑠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𝑤𝑖𝑡h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𝑎𝑡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𝑙𝑒𝑎𝑠𝑡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𝑠𝑢𝑔𝑔𝑒𝑠𝑡𝑖𝑜𝑛𝑠</m:t>
                        </m:r>
                      </m:den>
                    </m:f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50" y="2854585"/>
                <a:ext cx="7450090" cy="1256562"/>
              </a:xfrm>
              <a:prstGeom prst="rect">
                <a:avLst/>
              </a:prstGeom>
              <a:blipFill rotWithShape="1">
                <a:blip r:embed="rId3"/>
                <a:stretch>
                  <a:fillRect l="-736" t="-24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082350" y="4653136"/>
            <a:ext cx="61926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000" dirty="0"/>
              <a:t>T</a:t>
            </a:r>
            <a:r>
              <a:rPr lang="en-US" altLang="zh-TW" sz="2000" dirty="0" smtClean="0"/>
              <a:t>he system not </a:t>
            </a:r>
            <a:r>
              <a:rPr lang="en-US" altLang="zh-TW" sz="2000" dirty="0"/>
              <a:t>only increases the chance of finding suggestions </a:t>
            </a:r>
            <a:r>
              <a:rPr lang="en-US" altLang="zh-TW" sz="2000" dirty="0" smtClean="0"/>
              <a:t>for a </a:t>
            </a:r>
            <a:r>
              <a:rPr lang="en-US" altLang="zh-TW" sz="2000" dirty="0"/>
              <a:t>given query, it also ensures a significantly higher quality </a:t>
            </a:r>
            <a:r>
              <a:rPr lang="en-US" altLang="zh-TW" sz="2000" dirty="0" smtClean="0"/>
              <a:t>of these </a:t>
            </a:r>
            <a:r>
              <a:rPr lang="en-US" altLang="zh-TW" sz="2000" dirty="0"/>
              <a:t>suggestions</a:t>
            </a:r>
            <a:r>
              <a:rPr lang="en-US" altLang="zh-TW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082350" y="971436"/>
            <a:ext cx="6513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improvement compared to the baseline in the online test: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59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01" y="116632"/>
            <a:ext cx="8131603" cy="4896544"/>
          </a:xfrm>
        </p:spPr>
      </p:pic>
      <p:sp>
        <p:nvSpPr>
          <p:cNvPr id="5" name="文字方塊 4"/>
          <p:cNvSpPr txBox="1"/>
          <p:nvPr/>
        </p:nvSpPr>
        <p:spPr>
          <a:xfrm>
            <a:off x="1115616" y="5085184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000" dirty="0"/>
              <a:t>10M and 10MC-ML-SY do perform </a:t>
            </a:r>
            <a:r>
              <a:rPr lang="en-US" altLang="zh-TW" sz="2000" dirty="0" smtClean="0"/>
              <a:t>better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2000" dirty="0"/>
              <a:t>grade distributions are more skewed towards better grades</a:t>
            </a:r>
            <a:r>
              <a:rPr lang="en-US" altLang="zh-TW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2000" dirty="0"/>
              <a:t>the machine learning step has a </a:t>
            </a:r>
            <a:r>
              <a:rPr lang="en-US" altLang="zh-TW" sz="2000" dirty="0" smtClean="0"/>
              <a:t>more important </a:t>
            </a:r>
            <a:r>
              <a:rPr lang="en-US" altLang="zh-TW" sz="2000" dirty="0"/>
              <a:t>contribution in bringing a lot more good </a:t>
            </a:r>
            <a:r>
              <a:rPr lang="en-US" altLang="zh-TW" sz="2000" dirty="0" smtClean="0"/>
              <a:t>quality suggestions </a:t>
            </a:r>
            <a:r>
              <a:rPr lang="en-US" altLang="zh-TW" sz="2000" dirty="0"/>
              <a:t>without increasing the ratio of bad suggestions.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0182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/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6694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47010"/>
            <a:ext cx="6624736" cy="5018294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7344816" cy="470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8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P</a:t>
            </a:r>
            <a:r>
              <a:rPr lang="en-US" altLang="zh-TW" sz="2400" dirty="0" smtClean="0"/>
              <a:t>resent </a:t>
            </a:r>
            <a:r>
              <a:rPr lang="en-US" altLang="zh-TW" sz="2400" dirty="0"/>
              <a:t>an end-to-end query </a:t>
            </a:r>
            <a:r>
              <a:rPr lang="en-US" altLang="zh-TW" sz="2400" dirty="0" smtClean="0"/>
              <a:t>suggestion method </a:t>
            </a:r>
            <a:r>
              <a:rPr lang="en-US" altLang="zh-TW" sz="2400" dirty="0"/>
              <a:t>that implements novel ideas such as </a:t>
            </a:r>
            <a:r>
              <a:rPr lang="en-US" altLang="zh-TW" sz="2400" dirty="0" smtClean="0"/>
              <a:t>incorporating usefulness </a:t>
            </a:r>
            <a:r>
              <a:rPr lang="en-US" altLang="zh-TW" sz="2400" dirty="0"/>
              <a:t>of reformulations, an implicit session </a:t>
            </a:r>
            <a:r>
              <a:rPr lang="en-US" altLang="zh-TW" sz="2400" dirty="0" smtClean="0"/>
              <a:t>boundary model</a:t>
            </a:r>
            <a:r>
              <a:rPr lang="en-US" altLang="zh-TW" sz="2400" dirty="0"/>
              <a:t>, and a machine learning model to further </a:t>
            </a:r>
            <a:r>
              <a:rPr lang="en-US" altLang="zh-TW" sz="2400" dirty="0" smtClean="0"/>
              <a:t>improve the </a:t>
            </a:r>
            <a:r>
              <a:rPr lang="en-US" altLang="zh-TW" sz="2400" dirty="0"/>
              <a:t>suggestion relevance and be able to add more </a:t>
            </a:r>
            <a:r>
              <a:rPr lang="en-US" altLang="zh-TW" sz="2400" dirty="0" smtClean="0"/>
              <a:t>sources of </a:t>
            </a:r>
            <a:r>
              <a:rPr lang="en-US" altLang="zh-TW" sz="2400" dirty="0"/>
              <a:t>suggestions beyond the co-occurrences in query logs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 smtClean="0"/>
          </a:p>
          <a:p>
            <a:r>
              <a:rPr lang="en-US" altLang="zh-TW" sz="2400" dirty="0"/>
              <a:t>The click through rates on the online </a:t>
            </a:r>
            <a:r>
              <a:rPr lang="en-US" altLang="zh-TW" sz="2400" dirty="0" smtClean="0"/>
              <a:t>tests are </a:t>
            </a:r>
            <a:r>
              <a:rPr lang="en-US" altLang="zh-TW" sz="2400" dirty="0"/>
              <a:t>very promising and we plan to extend this work </a:t>
            </a:r>
            <a:r>
              <a:rPr lang="en-US" altLang="zh-TW" sz="2400" dirty="0" smtClean="0"/>
              <a:t>with personalization </a:t>
            </a:r>
            <a:r>
              <a:rPr lang="en-US" altLang="zh-TW" sz="2400" dirty="0"/>
              <a:t>and further diversification of suggestions.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97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/>
          <a:lstStyle/>
          <a:p>
            <a:r>
              <a:rPr lang="en-US" altLang="zh-TW" dirty="0" smtClean="0"/>
              <a:t>Wisdom of Crowds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Term semantic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470374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98" y="2655496"/>
            <a:ext cx="2196658" cy="2465926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07295" y="996589"/>
            <a:ext cx="6336705" cy="412483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dirty="0" smtClean="0"/>
              <a:t>The shortcomings of those methods: 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utility of a query reformulation suggestion to </a:t>
            </a:r>
            <a:r>
              <a:rPr lang="en-US" altLang="zh-TW" sz="2800" dirty="0" smtClean="0"/>
              <a:t>the user’s </a:t>
            </a:r>
            <a:r>
              <a:rPr lang="en-US" altLang="zh-TW" sz="2800" dirty="0"/>
              <a:t>search task is indirectly </a:t>
            </a:r>
            <a:r>
              <a:rPr lang="en-US" altLang="zh-TW" sz="2800" dirty="0" smtClean="0"/>
              <a:t>handled</a:t>
            </a:r>
          </a:p>
          <a:p>
            <a:r>
              <a:rPr lang="en-US" altLang="zh-TW" sz="2800" dirty="0"/>
              <a:t>all </a:t>
            </a:r>
            <a:r>
              <a:rPr lang="en-US" altLang="zh-TW" sz="2800" dirty="0" smtClean="0"/>
              <a:t>co-occurrences in </a:t>
            </a:r>
            <a:r>
              <a:rPr lang="en-US" altLang="zh-TW" sz="2800" dirty="0"/>
              <a:t>the query logs are treated </a:t>
            </a:r>
            <a:r>
              <a:rPr lang="en-US" altLang="zh-TW" sz="2800" dirty="0" smtClean="0"/>
              <a:t>equally</a:t>
            </a:r>
          </a:p>
          <a:p>
            <a:r>
              <a:rPr lang="en-US" altLang="zh-TW" sz="2800" dirty="0" smtClean="0"/>
              <a:t>models </a:t>
            </a:r>
            <a:r>
              <a:rPr lang="en-US" altLang="zh-TW" sz="2800" dirty="0"/>
              <a:t>that are solely based on </a:t>
            </a:r>
            <a:r>
              <a:rPr lang="en-US" altLang="zh-TW" sz="2800" dirty="0" smtClean="0"/>
              <a:t>collocated queries </a:t>
            </a:r>
            <a:r>
              <a:rPr lang="en-US" altLang="zh-TW" sz="2800" dirty="0"/>
              <a:t>in the past </a:t>
            </a:r>
            <a:r>
              <a:rPr lang="en-US" altLang="zh-TW" sz="2800" dirty="0" smtClean="0"/>
              <a:t>logs</a:t>
            </a:r>
          </a:p>
          <a:p>
            <a:endParaRPr lang="en-US" altLang="zh-TW" sz="2800" dirty="0" smtClean="0"/>
          </a:p>
          <a:p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2177526" y="5445224"/>
            <a:ext cx="59166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So, the goal is addressing these shortcomings.</a:t>
            </a:r>
            <a:endParaRPr lang="zh-TW" altLang="en-US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63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06" y="4033462"/>
            <a:ext cx="2851922" cy="285192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1397" y="681473"/>
            <a:ext cx="7024824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sz="2800" dirty="0" smtClean="0"/>
              <a:t>Ways to address the problems:</a:t>
            </a:r>
          </a:p>
          <a:p>
            <a:r>
              <a:rPr lang="en-US" altLang="zh-TW" sz="2800" dirty="0" smtClean="0"/>
              <a:t>A utility model that </a:t>
            </a:r>
            <a:r>
              <a:rPr lang="en-US" altLang="zh-TW" sz="2800" dirty="0"/>
              <a:t>takes into account positions of URLs that are </a:t>
            </a:r>
            <a:r>
              <a:rPr lang="en-US" altLang="zh-TW" sz="2800" dirty="0" smtClean="0"/>
              <a:t>common to </a:t>
            </a:r>
            <a:r>
              <a:rPr lang="en-US" altLang="zh-TW" sz="2800" dirty="0"/>
              <a:t>result sets of the original query and the suggestions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/>
              <a:t>A</a:t>
            </a:r>
            <a:r>
              <a:rPr lang="en-US" altLang="zh-TW" sz="2800" dirty="0" smtClean="0"/>
              <a:t>n </a:t>
            </a:r>
            <a:r>
              <a:rPr lang="en-US" altLang="zh-TW" sz="2800" u="sng" dirty="0"/>
              <a:t>implicit task boundary </a:t>
            </a:r>
            <a:r>
              <a:rPr lang="en-US" altLang="zh-TW" sz="2800" dirty="0"/>
              <a:t>method to </a:t>
            </a:r>
            <a:r>
              <a:rPr lang="en-US" altLang="zh-TW" sz="2800" dirty="0" smtClean="0"/>
              <a:t>model whether </a:t>
            </a:r>
            <a:r>
              <a:rPr lang="en-US" altLang="zh-TW" sz="2800" dirty="0"/>
              <a:t>a following query is a </a:t>
            </a:r>
            <a:r>
              <a:rPr lang="en-US" altLang="zh-TW" sz="2800" i="1" dirty="0"/>
              <a:t>continuation </a:t>
            </a:r>
            <a:r>
              <a:rPr lang="en-US" altLang="zh-TW" sz="2800" dirty="0"/>
              <a:t>of the </a:t>
            </a:r>
            <a:r>
              <a:rPr lang="en-US" altLang="zh-TW" sz="2800" dirty="0" smtClean="0"/>
              <a:t>preceding queries</a:t>
            </a:r>
          </a:p>
          <a:p>
            <a:r>
              <a:rPr lang="en-US" altLang="zh-TW" sz="2800" dirty="0"/>
              <a:t>P</a:t>
            </a:r>
            <a:r>
              <a:rPr lang="en-US" altLang="zh-TW" sz="2800" dirty="0" smtClean="0"/>
              <a:t>redict the utility </a:t>
            </a:r>
            <a:r>
              <a:rPr lang="en-US" altLang="zh-TW" sz="2800" dirty="0"/>
              <a:t>of suggestion </a:t>
            </a:r>
            <a:r>
              <a:rPr lang="en-US" altLang="zh-TW" sz="2800" dirty="0" smtClean="0"/>
              <a:t>by lexical </a:t>
            </a:r>
            <a:r>
              <a:rPr lang="en-US" altLang="zh-TW" sz="2800" dirty="0"/>
              <a:t>and result set </a:t>
            </a:r>
            <a:r>
              <a:rPr lang="en-US" altLang="zh-TW" sz="2800" dirty="0" smtClean="0"/>
              <a:t>features.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685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Target Generation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Suggestion Candidates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Query logs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Synthetic Suggestions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Most Frequent Extensions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Machine learning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	  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Learning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</a:p>
          <a:p>
            <a:pPr marL="402336" lvl="1" indent="0">
              <a:buNone/>
            </a:pPr>
            <a:endParaRPr lang="en-US" altLang="zh-TW" sz="2000" dirty="0" smtClean="0"/>
          </a:p>
          <a:p>
            <a:pPr lvl="1">
              <a:buFont typeface="Wingdings" pitchFamily="2" charset="2"/>
              <a:buChar char="n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4249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Target Generation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Query co-occurrence </a:t>
            </a:r>
            <a:r>
              <a:rPr lang="en-US" altLang="zh-TW" sz="2400" dirty="0"/>
              <a:t>: when two queries are manually1 issued by the same user within the same </a:t>
            </a:r>
            <a:r>
              <a:rPr lang="en-US" altLang="zh-TW" sz="2400" i="1" dirty="0"/>
              <a:t>session</a:t>
            </a:r>
            <a:r>
              <a:rPr lang="en-US" altLang="zh-TW" sz="2400" dirty="0"/>
              <a:t>.</a:t>
            </a:r>
          </a:p>
          <a:p>
            <a:r>
              <a:rPr lang="en-US" altLang="zh-TW" sz="2800" dirty="0"/>
              <a:t>Session</a:t>
            </a:r>
            <a:r>
              <a:rPr lang="en-US" altLang="zh-TW" sz="2400" dirty="0"/>
              <a:t> : all the user activity within a time window limited by 10 minutes of inactivity.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targets to be used in our machine learning model depend on </a:t>
            </a:r>
            <a:r>
              <a:rPr lang="en-US" altLang="zh-TW" sz="2400" dirty="0" err="1" smtClean="0"/>
              <a:t>Pr</a:t>
            </a:r>
            <a:r>
              <a:rPr lang="en-US" altLang="zh-TW" sz="2400" dirty="0" smtClean="0"/>
              <a:t>(</a:t>
            </a:r>
            <a:r>
              <a:rPr lang="en-US" altLang="zh-TW" sz="2400" i="1" dirty="0" smtClean="0"/>
              <a:t>q</a:t>
            </a:r>
            <a:r>
              <a:rPr lang="en-US" altLang="zh-TW" sz="2400" dirty="0" smtClean="0"/>
              <a:t>2</a:t>
            </a:r>
            <a:r>
              <a:rPr lang="en-US" altLang="zh-TW" sz="2400" i="1" dirty="0" smtClean="0"/>
              <a:t>, q</a:t>
            </a:r>
            <a:r>
              <a:rPr lang="en-US" altLang="zh-TW" sz="2400" dirty="0" smtClean="0"/>
              <a:t>1) ,namely the probability of </a:t>
            </a:r>
            <a:r>
              <a:rPr lang="en-US" altLang="zh-TW" sz="2400" i="1" dirty="0" smtClean="0"/>
              <a:t>query co-occurrence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229200"/>
            <a:ext cx="3096344" cy="76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9054"/>
            <a:ext cx="7848872" cy="643428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Two problem with </a:t>
            </a:r>
            <a:r>
              <a:rPr lang="en-US" altLang="zh-TW" dirty="0" err="1"/>
              <a:t>Pr</a:t>
            </a:r>
            <a:r>
              <a:rPr lang="en-US" altLang="zh-TW" dirty="0"/>
              <a:t>(</a:t>
            </a:r>
            <a:r>
              <a:rPr lang="en-US" altLang="zh-TW" i="1" dirty="0"/>
              <a:t>q</a:t>
            </a:r>
            <a:r>
              <a:rPr lang="en-US" altLang="zh-TW" dirty="0"/>
              <a:t>2</a:t>
            </a:r>
            <a:r>
              <a:rPr lang="en-US" altLang="zh-TW" i="1" dirty="0"/>
              <a:t>, q</a:t>
            </a:r>
            <a:r>
              <a:rPr lang="en-US" altLang="zh-TW" dirty="0"/>
              <a:t>1) </a:t>
            </a:r>
            <a:r>
              <a:rPr lang="en-US" altLang="zh-TW" dirty="0" smtClean="0"/>
              <a:t>:</a:t>
            </a:r>
          </a:p>
          <a:p>
            <a:pPr marL="82296" indent="0">
              <a:buNone/>
            </a:pPr>
            <a:r>
              <a:rPr lang="en-US" altLang="zh-TW" sz="2400" dirty="0" smtClean="0"/>
              <a:t>    1.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2 is unrelated to </a:t>
            </a:r>
            <a:r>
              <a:rPr lang="en-US" altLang="zh-TW" sz="2400" i="1" dirty="0" smtClean="0"/>
              <a:t>q</a:t>
            </a:r>
            <a:r>
              <a:rPr lang="en-US" altLang="zh-TW" sz="2400" dirty="0" smtClean="0"/>
              <a:t>1</a:t>
            </a:r>
          </a:p>
          <a:p>
            <a:pPr marL="82296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2. </a:t>
            </a:r>
            <a:r>
              <a:rPr lang="en-US" altLang="zh-TW" sz="2400" dirty="0"/>
              <a:t>the result page associated with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2 </a:t>
            </a:r>
            <a:r>
              <a:rPr lang="en-US" altLang="zh-TW" sz="2400" dirty="0" smtClean="0"/>
              <a:t>may not be </a:t>
            </a:r>
          </a:p>
          <a:p>
            <a:pPr marL="82296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 useful</a:t>
            </a:r>
          </a:p>
          <a:p>
            <a:pPr marL="82296" indent="0">
              <a:buNone/>
            </a:pPr>
            <a:r>
              <a:rPr lang="en-US" altLang="zh-TW" dirty="0" smtClean="0"/>
              <a:t>So,</a:t>
            </a:r>
          </a:p>
          <a:p>
            <a:r>
              <a:rPr lang="en-US" altLang="zh-TW" sz="2800" dirty="0"/>
              <a:t>given a query pair (</a:t>
            </a:r>
            <a:r>
              <a:rPr lang="en-US" altLang="zh-TW" sz="2800" i="1" dirty="0"/>
              <a:t>q</a:t>
            </a:r>
            <a:r>
              <a:rPr lang="en-US" altLang="zh-TW" sz="2800" dirty="0"/>
              <a:t>1</a:t>
            </a:r>
            <a:r>
              <a:rPr lang="en-US" altLang="zh-TW" sz="2800" i="1" dirty="0"/>
              <a:t>, q</a:t>
            </a:r>
            <a:r>
              <a:rPr lang="en-US" altLang="zh-TW" sz="2800" dirty="0"/>
              <a:t>2</a:t>
            </a:r>
            <a:r>
              <a:rPr lang="en-US" altLang="zh-TW" sz="2800" dirty="0" smtClean="0"/>
              <a:t>), the </a:t>
            </a:r>
            <a:r>
              <a:rPr lang="en-US" altLang="zh-TW" sz="2800" dirty="0"/>
              <a:t>query </a:t>
            </a:r>
            <a:r>
              <a:rPr lang="en-US" altLang="zh-TW" sz="2800" i="1" dirty="0"/>
              <a:t>q</a:t>
            </a:r>
            <a:r>
              <a:rPr lang="en-US" altLang="zh-TW" sz="2800" dirty="0"/>
              <a:t>2 was a </a:t>
            </a:r>
            <a:r>
              <a:rPr lang="en-US" altLang="zh-TW" sz="2800" i="1" dirty="0"/>
              <a:t>helpful </a:t>
            </a:r>
            <a:r>
              <a:rPr lang="en-US" altLang="zh-TW" sz="2800" dirty="0"/>
              <a:t>reformulation of query </a:t>
            </a:r>
            <a:r>
              <a:rPr lang="en-US" altLang="zh-TW" sz="2800" i="1" dirty="0"/>
              <a:t>q</a:t>
            </a:r>
            <a:r>
              <a:rPr lang="en-US" altLang="zh-TW" sz="2800" dirty="0"/>
              <a:t>1 if </a:t>
            </a:r>
            <a:r>
              <a:rPr lang="en-US" altLang="zh-TW" sz="2800" dirty="0" smtClean="0"/>
              <a:t>and only </a:t>
            </a:r>
            <a:r>
              <a:rPr lang="en-US" altLang="zh-TW" sz="2800" dirty="0"/>
              <a:t>if the following two conditions are satisfied:</a:t>
            </a:r>
          </a:p>
          <a:p>
            <a:pPr marL="82296" indent="0">
              <a:buNone/>
            </a:pPr>
            <a:r>
              <a:rPr lang="en-US" altLang="zh-TW" sz="2400" dirty="0" smtClean="0"/>
              <a:t>    1</a:t>
            </a:r>
            <a:r>
              <a:rPr lang="en-US" altLang="zh-TW" sz="2400" dirty="0"/>
              <a:t>. The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2 is a </a:t>
            </a:r>
            <a:r>
              <a:rPr lang="en-US" altLang="zh-TW" sz="2400" i="1" dirty="0"/>
              <a:t>continuation </a:t>
            </a:r>
            <a:r>
              <a:rPr lang="en-US" altLang="zh-TW" sz="2400" dirty="0"/>
              <a:t>of </a:t>
            </a:r>
            <a:r>
              <a:rPr lang="en-US" altLang="zh-TW" sz="2400" i="1" dirty="0"/>
              <a:t>q</a:t>
            </a:r>
            <a:r>
              <a:rPr lang="en-US" altLang="zh-TW" sz="2400" dirty="0"/>
              <a:t>1. If the </a:t>
            </a:r>
            <a:r>
              <a:rPr lang="en-US" altLang="zh-TW" sz="2400" dirty="0" smtClean="0"/>
              <a:t>query </a:t>
            </a:r>
            <a:r>
              <a:rPr lang="en-US" altLang="zh-TW" sz="2400" i="1" dirty="0" smtClean="0"/>
              <a:t>q</a:t>
            </a:r>
            <a:r>
              <a:rPr lang="en-US" altLang="zh-TW" sz="2400" dirty="0" smtClean="0"/>
              <a:t>2 </a:t>
            </a:r>
            <a:r>
              <a:rPr lang="en-US" altLang="zh-TW" sz="2400" dirty="0"/>
              <a:t>is the beginning of a new task and has nothing </a:t>
            </a:r>
            <a:r>
              <a:rPr lang="en-US" altLang="zh-TW" sz="2400" dirty="0" smtClean="0"/>
              <a:t>to do </a:t>
            </a:r>
            <a:r>
              <a:rPr lang="en-US" altLang="zh-TW" sz="2400" dirty="0"/>
              <a:t>with </a:t>
            </a:r>
            <a:r>
              <a:rPr lang="en-US" altLang="zh-TW" sz="2400" i="1" dirty="0"/>
              <a:t>q</a:t>
            </a:r>
            <a:r>
              <a:rPr lang="en-US" altLang="zh-TW" sz="2400" dirty="0"/>
              <a:t>1, we should not consider </a:t>
            </a:r>
            <a:r>
              <a:rPr lang="en-US" altLang="zh-TW" sz="2400" i="1" dirty="0"/>
              <a:t>q</a:t>
            </a:r>
            <a:r>
              <a:rPr lang="en-US" altLang="zh-TW" sz="2400" dirty="0"/>
              <a:t>2 to be a </a:t>
            </a:r>
            <a:r>
              <a:rPr lang="en-US" altLang="zh-TW" sz="2400" dirty="0" smtClean="0"/>
              <a:t>helpful reformulation </a:t>
            </a:r>
            <a:r>
              <a:rPr lang="en-US" altLang="zh-TW" sz="2400" dirty="0"/>
              <a:t>for </a:t>
            </a:r>
            <a:r>
              <a:rPr lang="en-US" altLang="zh-TW" sz="2400" i="1" dirty="0"/>
              <a:t>q</a:t>
            </a:r>
            <a:r>
              <a:rPr lang="en-US" altLang="zh-TW" sz="2400" dirty="0"/>
              <a:t>1.</a:t>
            </a:r>
          </a:p>
          <a:p>
            <a:pPr marL="82296" indent="0">
              <a:buNone/>
            </a:pPr>
            <a:r>
              <a:rPr lang="en-US" altLang="zh-TW" sz="2400" dirty="0" smtClean="0"/>
              <a:t>    2</a:t>
            </a:r>
            <a:r>
              <a:rPr lang="en-US" altLang="zh-TW" sz="2400" dirty="0"/>
              <a:t>. The query </a:t>
            </a:r>
            <a:r>
              <a:rPr lang="en-US" altLang="zh-TW" sz="2400" i="1" dirty="0"/>
              <a:t>q</a:t>
            </a:r>
            <a:r>
              <a:rPr lang="en-US" altLang="zh-TW" sz="2400" dirty="0"/>
              <a:t>2 has a positive </a:t>
            </a:r>
            <a:r>
              <a:rPr lang="en-US" altLang="zh-TW" sz="2400" i="1" dirty="0"/>
              <a:t>utility</a:t>
            </a:r>
            <a:r>
              <a:rPr lang="en-US" altLang="zh-TW" sz="2400" dirty="0"/>
              <a:t>, that is the </a:t>
            </a:r>
            <a:r>
              <a:rPr lang="en-US" altLang="zh-TW" sz="2400" dirty="0" smtClean="0"/>
              <a:t>search results </a:t>
            </a:r>
            <a:r>
              <a:rPr lang="en-US" altLang="zh-TW" sz="2400" dirty="0"/>
              <a:t>returned for that query are useful to the user.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428292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1121</TotalTime>
  <Words>1249</Words>
  <Application>Microsoft Office PowerPoint</Application>
  <PresentationFormat>如螢幕大小 (4:3)</PresentationFormat>
  <Paragraphs>208</Paragraphs>
  <Slides>30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2" baseType="lpstr">
      <vt:lpstr>夏至</vt:lpstr>
      <vt:lpstr>Microsoft 方程式編輯器 3.0</vt:lpstr>
      <vt:lpstr>Learning to Suggest:  A Machine Learning Framework for Ranking Query Suggestions</vt:lpstr>
      <vt:lpstr>Outline</vt:lpstr>
      <vt:lpstr>Introduction</vt:lpstr>
      <vt:lpstr>Introduction</vt:lpstr>
      <vt:lpstr>PowerPoint 簡報</vt:lpstr>
      <vt:lpstr>PowerPoint 簡報</vt:lpstr>
      <vt:lpstr>Outline</vt:lpstr>
      <vt:lpstr>Target Generation</vt:lpstr>
      <vt:lpstr>PowerPoint 簡報</vt:lpstr>
      <vt:lpstr>Utility of Reformulation</vt:lpstr>
      <vt:lpstr>PowerPoint 簡報</vt:lpstr>
      <vt:lpstr>PowerPoint 簡報</vt:lpstr>
      <vt:lpstr>Implicit task boundary detection</vt:lpstr>
      <vt:lpstr>Outline</vt:lpstr>
      <vt:lpstr>Query log</vt:lpstr>
      <vt:lpstr>Synthetic Suggestions</vt:lpstr>
      <vt:lpstr>Most Frequent Extensions</vt:lpstr>
      <vt:lpstr>Outline</vt:lpstr>
      <vt:lpstr>Lexical features</vt:lpstr>
      <vt:lpstr>Result set features</vt:lpstr>
      <vt:lpstr>Outline</vt:lpstr>
      <vt:lpstr>PowerPoint 簡報</vt:lpstr>
      <vt:lpstr>Outline</vt:lpstr>
      <vt:lpstr>Evaluation</vt:lpstr>
      <vt:lpstr>Evaluation</vt:lpstr>
      <vt:lpstr>Evaluation</vt:lpstr>
      <vt:lpstr>PowerPoint 簡報</vt:lpstr>
      <vt:lpstr>PowerPoint 簡報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Suggest:  A Machine Learning Framework for Ranking Query Suggestions</dc:title>
  <dc:creator>Amy</dc:creator>
  <cp:lastModifiedBy>Amy</cp:lastModifiedBy>
  <cp:revision>57</cp:revision>
  <dcterms:created xsi:type="dcterms:W3CDTF">2013-02-16T10:40:17Z</dcterms:created>
  <dcterms:modified xsi:type="dcterms:W3CDTF">2013-02-17T17:13:35Z</dcterms:modified>
</cp:coreProperties>
</file>